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535" r:id="rId3"/>
    <p:sldId id="506" r:id="rId4"/>
    <p:sldId id="530" r:id="rId5"/>
    <p:sldId id="507" r:id="rId6"/>
    <p:sldId id="531" r:id="rId7"/>
    <p:sldId id="545" r:id="rId8"/>
    <p:sldId id="527" r:id="rId9"/>
    <p:sldId id="532" r:id="rId10"/>
    <p:sldId id="544" r:id="rId11"/>
    <p:sldId id="529" r:id="rId12"/>
    <p:sldId id="534" r:id="rId13"/>
    <p:sldId id="546" r:id="rId14"/>
    <p:sldId id="528" r:id="rId15"/>
    <p:sldId id="533" r:id="rId16"/>
    <p:sldId id="547" r:id="rId17"/>
    <p:sldId id="536" r:id="rId18"/>
    <p:sldId id="537" r:id="rId19"/>
  </p:sldIdLst>
  <p:sldSz cx="12192000" cy="6858000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CF763C03-1952-4BDC-9BC5-159EEB4C6CBF}">
          <p14:sldIdLst>
            <p14:sldId id="256"/>
            <p14:sldId id="535"/>
            <p14:sldId id="506"/>
            <p14:sldId id="530"/>
            <p14:sldId id="507"/>
            <p14:sldId id="531"/>
            <p14:sldId id="545"/>
            <p14:sldId id="527"/>
            <p14:sldId id="532"/>
            <p14:sldId id="544"/>
            <p14:sldId id="529"/>
            <p14:sldId id="534"/>
            <p14:sldId id="546"/>
            <p14:sldId id="528"/>
            <p14:sldId id="533"/>
            <p14:sldId id="547"/>
            <p14:sldId id="536"/>
            <p14:sldId id="53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9" autoAdjust="0"/>
    <p:restoredTop sz="86178" autoAdjust="0"/>
  </p:normalViewPr>
  <p:slideViewPr>
    <p:cSldViewPr showGuides="1">
      <p:cViewPr varScale="1">
        <p:scale>
          <a:sx n="103" d="100"/>
          <a:sy n="103" d="100"/>
        </p:scale>
        <p:origin x="76" y="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1860F-954A-4BDB-8B03-435A85C094BF}" type="datetimeFigureOut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92BC4-4158-4C71-9BF6-4FD07D555F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070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cap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3151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0684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4026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367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1002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9729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8292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314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我们组本次实验的汇报内容分为六部分：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027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首先是实验内容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562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实验的基本内容就是利用线性感知机对二维样本集进行二分类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并且基于实验要求，我们对</a:t>
            </a:r>
            <a:r>
              <a:rPr lang="en-US" altLang="zh-CN" dirty="0"/>
              <a:t>batch size</a:t>
            </a:r>
            <a:r>
              <a:rPr lang="zh-CN" altLang="en-US" dirty="0"/>
              <a:t>、</a:t>
            </a:r>
            <a:r>
              <a:rPr lang="en-US" altLang="zh-CN" dirty="0"/>
              <a:t>learning rate</a:t>
            </a:r>
            <a:r>
              <a:rPr lang="zh-CN" altLang="en-US" dirty="0"/>
              <a:t>、模型鲁棒性进行了进一步讨论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064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第二部分简单介绍模型训练的理论原理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987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372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338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948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147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/>
        </p:nvSpPr>
        <p:spPr>
          <a:xfrm>
            <a:off x="-12192" y="6053328"/>
            <a:ext cx="2999232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11" name="Rectangle 10"/>
          <p:cNvSpPr/>
          <p:nvPr/>
        </p:nvSpPr>
        <p:spPr>
          <a:xfrm>
            <a:off x="3145536" y="6044184"/>
            <a:ext cx="90464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149600" y="4038600"/>
            <a:ext cx="8636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149600" y="6050037"/>
            <a:ext cx="89408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101600" y="6068699"/>
            <a:ext cx="27432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54BDED22-3D79-471A-A2A2-E46B111F5607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780524" y="236539"/>
            <a:ext cx="78232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Huazhong University of Science and Technology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242" name="Picture 2" descr="http://one.hust.edu.cn/dcp/uploadfiles/hustResource/hust/xiaohui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10" y="6109"/>
            <a:ext cx="1371665" cy="1080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EB95-4161-4007-9507-66F0DE41F5A0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ut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37600" y="609601"/>
            <a:ext cx="2743200" cy="55165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37600" y="6248403"/>
            <a:ext cx="2946400" cy="365125"/>
          </a:xfrm>
        </p:spPr>
        <p:txBody>
          <a:bodyPr/>
          <a:lstStyle/>
          <a:p>
            <a:fld id="{957E9CA0-F5CA-4223-90B6-7656C5FAEF1D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2" y="6248208"/>
            <a:ext cx="7431311" cy="365125"/>
          </a:xfrm>
        </p:spPr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8128424" y="0"/>
            <a:ext cx="42672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Rectangle 7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075084" y="103716"/>
            <a:ext cx="533400" cy="325968"/>
          </a:xfrm>
        </p:spPr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/>
            </a:lvl1pPr>
          </a:lstStyle>
          <a:p>
            <a:fld id="{599DD601-59FE-45F6-917F-12EF605EA06A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Huazhong University of Science and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266" name="Picture 2" descr="http://one.hust.edu.cn/dcp/uploadfiles/hustResource/hust/xiaohui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0114" y="76199"/>
            <a:ext cx="1281886" cy="100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E5420-E78E-4A2C-BB27-F55A0C51B209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7272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</p:spTree>
  </p:cSld>
  <p:clrMapOvr>
    <a:masterClrMapping/>
  </p:clrMapOvr>
  <p:transition spd="slow">
    <p:cut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12A467FA-7BC9-4178-8194-5F33459E1393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en-US" dirty="0"/>
              <a:t>Huazhong University of Science and Technology</a:t>
            </a:r>
          </a:p>
        </p:txBody>
      </p:sp>
    </p:spTree>
  </p:cSld>
  <p:clrMapOvr>
    <a:masterClrMapping/>
  </p:clrMapOvr>
  <p:transition spd="slow">
    <p:cut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0ED77EFC-E1EE-4A91-81FC-84982B2111F3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 spd="slow">
    <p:cut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9CBC2-E312-4D32-888E-FFE34BB61F07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ut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F96DC-6D9F-4CEA-82EA-F102837AEED9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711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cut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B-1986-4B16-946E-025CDBC14F7B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Picture 7" descr="sm_pencil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16865" y="1755649"/>
            <a:ext cx="2153743" cy="2145615"/>
          </a:xfrm>
          <a:prstGeom prst="rect">
            <a:avLst/>
          </a:prstGeom>
          <a:ln w="50800" cap="sq" cmpd="dbl">
            <a:solidFill>
              <a:schemeClr val="accent2"/>
            </a:solidFill>
            <a:miter lim="800000"/>
          </a:ln>
        </p:spPr>
      </p:pic>
    </p:spTree>
  </p:cSld>
  <p:clrMapOvr>
    <a:masterClrMapping/>
  </p:clrMapOvr>
  <p:transition spd="slow">
    <p:cut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12192" y="4572000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-12192" y="4663440"/>
            <a:ext cx="195072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/>
        </p:nvSpPr>
        <p:spPr>
          <a:xfrm>
            <a:off x="2060448" y="4654296"/>
            <a:ext cx="10131552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white">
          <a:xfrm>
            <a:off x="1930400" y="0"/>
            <a:ext cx="134112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8331200" y="6248401"/>
            <a:ext cx="3556000" cy="365125"/>
          </a:xfrm>
        </p:spPr>
        <p:txBody>
          <a:bodyPr rtlCol="0"/>
          <a:lstStyle/>
          <a:p>
            <a:fld id="{9CB77A4C-1DB1-4DB0-927C-CAFF30FE7B5C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9304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2133600" y="6248207"/>
            <a:ext cx="6096000" cy="365125"/>
          </a:xfrm>
        </p:spPr>
        <p:txBody>
          <a:bodyPr rtlCol="0"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lang="en-US" dirty="0"/>
              <a:t>Click icon to add picture</a:t>
            </a:r>
          </a:p>
        </p:txBody>
      </p:sp>
    </p:spTree>
  </p:cSld>
  <p:clrMapOvr>
    <a:masterClrMapping/>
  </p:clrMapOvr>
  <p:transition spd="slow">
    <p:cut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812800" y="22860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816864" y="1600200"/>
            <a:ext cx="108712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fld id="{A423ECB9-EE75-4DC2-8576-0410072A5ECA}" type="datetime1">
              <a:rPr lang="en-US" smtClean="0"/>
              <a:pPr/>
              <a:t>4/6/2022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812801" y="6248207"/>
            <a:ext cx="7228111" cy="365125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Huazhong University of Science and Technology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12192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7112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787400" y="1280160"/>
            <a:ext cx="1140460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7112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cut/>
  </p:transition>
  <p:hf hdr="0" dt="0"/>
  <p:txStyles>
    <p:titleStyle>
      <a:lvl1pPr algn="l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71562" y="1871102"/>
            <a:ext cx="8641124" cy="852210"/>
          </a:xfrm>
        </p:spPr>
        <p:txBody>
          <a:bodyPr>
            <a:normAutofit/>
          </a:bodyPr>
          <a:lstStyle/>
          <a:p>
            <a:pPr algn="ctr"/>
            <a:r>
              <a:rPr lang="en-US" altLang="zh-CN" cap="none" dirty="0"/>
              <a:t>MyTorch——Half_Moon &amp; MNIST</a:t>
            </a:r>
            <a:endParaRPr lang="en-US" cap="none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76172" y="3645370"/>
            <a:ext cx="8153400" cy="1800675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指导老师：王兴刚</a:t>
            </a:r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组员：</a:t>
            </a:r>
            <a:r>
              <a:rPr lang="en-US" altLang="zh-CN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#</a:t>
            </a: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李瑞堃、</a:t>
            </a:r>
            <a:r>
              <a:rPr lang="en-US" altLang="zh-CN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#</a:t>
            </a: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董浣羽、</a:t>
            </a:r>
            <a:r>
              <a:rPr lang="en-US" altLang="zh-CN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##</a:t>
            </a: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李可、</a:t>
            </a:r>
            <a:r>
              <a:rPr lang="en-US" altLang="zh-CN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##</a:t>
            </a:r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胡玉洁</a:t>
            </a:r>
          </a:p>
          <a:p>
            <a:pPr algn="ctr"/>
            <a:endParaRPr lang="en-US" altLang="zh-CN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日期：</a:t>
            </a:r>
            <a:r>
              <a:rPr lang="en-US" altLang="zh-CN" sz="1800" cap="none" dirty="0">
                <a:solidFill>
                  <a:schemeClr val="tx1"/>
                </a:solidFill>
                <a:ea typeface="微软雅黑" panose="020B0503020204020204" pitchFamily="34" charset="-122"/>
              </a:rPr>
              <a:t>2022.4.6</a:t>
            </a:r>
            <a:endParaRPr lang="en-US" sz="1800" cap="none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717831" y="2680103"/>
            <a:ext cx="8641124" cy="1632213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200" cap="none" dirty="0">
              <a:solidFill>
                <a:schemeClr val="accent5"/>
              </a:solidFill>
            </a:endParaRPr>
          </a:p>
        </p:txBody>
      </p:sp>
      <p:pic>
        <p:nvPicPr>
          <p:cNvPr id="1026" name="Picture 2" descr="This curious machine is learning machine learning, unsupervised.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940" y="1719979"/>
            <a:ext cx="1834399" cy="183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583306F-2AE0-47E1-9CFC-ABAEB708FCC1}"/>
              </a:ext>
            </a:extLst>
          </p:cNvPr>
          <p:cNvSpPr txBox="1">
            <a:spLocks/>
          </p:cNvSpPr>
          <p:nvPr/>
        </p:nvSpPr>
        <p:spPr>
          <a:xfrm>
            <a:off x="2332310" y="2634127"/>
            <a:ext cx="8641124" cy="852210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 cap="none" dirty="0"/>
              <a:t>课设汇报</a:t>
            </a:r>
            <a:endParaRPr lang="en-US" sz="3600" cap="none" dirty="0"/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90BD3A7-6857-4B5D-8C5A-42FA58537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2615" y="2261964"/>
            <a:ext cx="4369555" cy="391013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5B98FD26-E6CB-4311-9DE8-6ED700085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应用细节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EA3703A-6160-4995-AF9D-E177390B1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2049F4-C16E-42BD-9C93-0238DC6CA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5" name="内容占位符 4">
            <a:extLst>
              <a:ext uri="{FF2B5EF4-FFF2-40B4-BE49-F238E27FC236}">
                <a16:creationId xmlns:a16="http://schemas.microsoft.com/office/drawing/2014/main" id="{2665B84B-320F-441F-910C-56181D3F038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</p:spPr>
        <p:txBody>
          <a:bodyPr/>
          <a:lstStyle/>
          <a:p>
            <a:r>
              <a:rPr lang="zh-CN" altLang="en-US" dirty="0"/>
              <a:t>网络结构（算子）</a:t>
            </a:r>
            <a:endParaRPr lang="en-US" altLang="zh-CN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AC148BC-B629-4FED-917D-266B97807519}"/>
              </a:ext>
            </a:extLst>
          </p:cNvPr>
          <p:cNvSpPr txBox="1"/>
          <p:nvPr/>
        </p:nvSpPr>
        <p:spPr>
          <a:xfrm>
            <a:off x="2415329" y="2181521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half_moon</a:t>
            </a:r>
            <a:endParaRPr lang="zh-CN" altLang="en-US" sz="2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8EEC483-AF37-4C2B-A97E-59B28B8CC4F9}"/>
              </a:ext>
            </a:extLst>
          </p:cNvPr>
          <p:cNvSpPr txBox="1"/>
          <p:nvPr/>
        </p:nvSpPr>
        <p:spPr>
          <a:xfrm>
            <a:off x="8195677" y="2161635"/>
            <a:ext cx="881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mnist</a:t>
            </a:r>
            <a:endParaRPr lang="zh-CN" altLang="en-US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FD2E3D6-1666-4712-AA4E-3698F3A34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035" y="2793354"/>
            <a:ext cx="5934601" cy="258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75852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四、结果分析</a:t>
            </a:r>
          </a:p>
        </p:txBody>
      </p:sp>
    </p:spTree>
    <p:extLst>
      <p:ext uri="{BB962C8B-B14F-4D97-AF65-F5344CB8AC3E}">
        <p14:creationId xmlns:p14="http://schemas.microsoft.com/office/powerpoint/2010/main" val="2091839813"/>
      </p:ext>
    </p:extLst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895B62-57F6-4C97-A0C6-674884E0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结果分析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D0208BD-3112-4A5F-ACA1-AD2FB9B1F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07F5AA-9718-4ACE-8A68-DA20387CF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3C2BBD3-F4ED-4322-A732-BB8B8E84912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 err="1"/>
              <a:t>Half_Moon</a:t>
            </a:r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8F83A44-0139-4CDF-92D3-2CC8387F36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52" y="2468875"/>
            <a:ext cx="10383495" cy="326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735222"/>
      </p:ext>
    </p:extLst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2669883F-7412-41CB-9128-341F4DE24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19275"/>
            <a:ext cx="4876800" cy="40576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8820F42-8B89-42E7-9AC0-9022B604C3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1" y="1969610"/>
            <a:ext cx="4752975" cy="405765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51895B62-57F6-4C97-A0C6-674884E0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结果分析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D0208BD-3112-4A5F-ACA1-AD2FB9B1F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07F5AA-9718-4ACE-8A68-DA20387CF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3C2BBD3-F4ED-4322-A732-BB8B8E84912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/>
              <a:t>MNIST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686976"/>
      </p:ext>
    </p:extLst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五、讨论</a:t>
            </a:r>
            <a:r>
              <a:rPr lang="en-US" altLang="zh-CN" dirty="0">
                <a:ea typeface="微软雅黑" panose="020B0503020204020204" pitchFamily="34" charset="-122"/>
              </a:rPr>
              <a:t>&amp;</a:t>
            </a:r>
            <a:r>
              <a:rPr lang="zh-CN" altLang="en-US" dirty="0">
                <a:ea typeface="微软雅黑" panose="020B0503020204020204" pitchFamily="34" charset="-122"/>
              </a:rPr>
              <a:t>思考</a:t>
            </a:r>
          </a:p>
        </p:txBody>
      </p:sp>
    </p:spTree>
    <p:extLst>
      <p:ext uri="{BB962C8B-B14F-4D97-AF65-F5344CB8AC3E}">
        <p14:creationId xmlns:p14="http://schemas.microsoft.com/office/powerpoint/2010/main" val="2073785837"/>
      </p:ext>
    </p:extLst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E563AD1A-0A78-4555-925F-1CB69E0C0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240" y="2205313"/>
            <a:ext cx="4639599" cy="389068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42F73D9-0A0C-4097-BC31-8043C2BE33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05" y="2038350"/>
            <a:ext cx="4724400" cy="405765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B9AE1A9-AF2D-4FC2-8E79-BAE69C3D5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讨论</a:t>
            </a:r>
            <a:r>
              <a:rPr lang="en-US" altLang="zh-CN" dirty="0"/>
              <a:t>&amp;</a:t>
            </a:r>
            <a:r>
              <a:rPr lang="zh-CN" altLang="en-US" dirty="0"/>
              <a:t>思考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8E32F0-4752-478E-BB3B-468B48F53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2" name="内容占位符 4">
            <a:extLst>
              <a:ext uri="{FF2B5EF4-FFF2-40B4-BE49-F238E27FC236}">
                <a16:creationId xmlns:a16="http://schemas.microsoft.com/office/drawing/2014/main" id="{371230CB-E764-4675-BFB7-13C6C080285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</p:spPr>
        <p:txBody>
          <a:bodyPr/>
          <a:lstStyle/>
          <a:p>
            <a:r>
              <a:rPr lang="zh-CN" altLang="en-US" dirty="0"/>
              <a:t>优化器对比</a:t>
            </a:r>
            <a:endParaRPr lang="en-US" altLang="zh-CN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C0CA52-9A5C-424F-A2EB-55520CC4651C}"/>
              </a:ext>
            </a:extLst>
          </p:cNvPr>
          <p:cNvSpPr txBox="1"/>
          <p:nvPr/>
        </p:nvSpPr>
        <p:spPr>
          <a:xfrm>
            <a:off x="2793170" y="6096000"/>
            <a:ext cx="56124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0-AdaGrad</a:t>
            </a:r>
            <a:r>
              <a:rPr lang="zh-CN" altLang="en-US" sz="2400" dirty="0"/>
              <a:t>、</a:t>
            </a:r>
            <a:r>
              <a:rPr lang="en-US" altLang="zh-CN" sz="2400" dirty="0"/>
              <a:t>1-Adam</a:t>
            </a:r>
            <a:r>
              <a:rPr lang="zh-CN" altLang="en-US" sz="2400" dirty="0"/>
              <a:t>、</a:t>
            </a:r>
            <a:r>
              <a:rPr lang="en-US" altLang="zh-CN" sz="2400" dirty="0"/>
              <a:t>2-RMSProp</a:t>
            </a:r>
            <a:r>
              <a:rPr lang="zh-CN" altLang="en-US" sz="2400" dirty="0"/>
              <a:t>、</a:t>
            </a:r>
            <a:r>
              <a:rPr lang="en-US" altLang="zh-CN" sz="2400" dirty="0"/>
              <a:t>3-SGD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27731789"/>
      </p:ext>
    </p:extLst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A2BDF88-6E79-437D-B484-854D52D2CF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240" y="2034111"/>
            <a:ext cx="4848225" cy="40576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D3D630A-6CD4-4B53-9C55-DB6C9B6950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05" y="2037662"/>
            <a:ext cx="4724400" cy="405765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B9AE1A9-AF2D-4FC2-8E79-BAE69C3D5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讨论</a:t>
            </a:r>
            <a:r>
              <a:rPr lang="en-US" altLang="zh-CN" dirty="0"/>
              <a:t>&amp;</a:t>
            </a:r>
            <a:r>
              <a:rPr lang="zh-CN" altLang="en-US" dirty="0"/>
              <a:t>思考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8E32F0-4752-478E-BB3B-468B48F53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2" name="内容占位符 4">
            <a:extLst>
              <a:ext uri="{FF2B5EF4-FFF2-40B4-BE49-F238E27FC236}">
                <a16:creationId xmlns:a16="http://schemas.microsoft.com/office/drawing/2014/main" id="{371230CB-E764-4675-BFB7-13C6C080285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</p:spPr>
        <p:txBody>
          <a:bodyPr/>
          <a:lstStyle/>
          <a:p>
            <a:r>
              <a:rPr lang="zh-CN" altLang="en-US" dirty="0"/>
              <a:t>网络深度的影响</a:t>
            </a:r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BECE29-5689-490C-A03B-C0A8C837AEBB}"/>
              </a:ext>
            </a:extLst>
          </p:cNvPr>
          <p:cNvSpPr txBox="1"/>
          <p:nvPr/>
        </p:nvSpPr>
        <p:spPr>
          <a:xfrm>
            <a:off x="2793170" y="6096000"/>
            <a:ext cx="59718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0-2 layers</a:t>
            </a:r>
            <a:r>
              <a:rPr lang="zh-CN" altLang="en-US" sz="2400" dirty="0"/>
              <a:t>、</a:t>
            </a:r>
            <a:r>
              <a:rPr lang="en-US" altLang="zh-CN" sz="2400" dirty="0"/>
              <a:t>1-3 layers</a:t>
            </a:r>
            <a:r>
              <a:rPr lang="zh-CN" altLang="en-US" sz="2400" dirty="0"/>
              <a:t>、</a:t>
            </a:r>
            <a:r>
              <a:rPr lang="en-US" altLang="zh-CN" sz="2400" dirty="0"/>
              <a:t>2- 3 layers</a:t>
            </a:r>
            <a:r>
              <a:rPr lang="zh-CN" altLang="en-US" sz="2400" dirty="0"/>
              <a:t>、</a:t>
            </a:r>
            <a:r>
              <a:rPr lang="en-US" altLang="zh-CN" sz="2400" dirty="0"/>
              <a:t>3- 4layers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46589128"/>
      </p:ext>
    </p:extLst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六、组员分工</a:t>
            </a:r>
          </a:p>
        </p:txBody>
      </p:sp>
    </p:spTree>
    <p:extLst>
      <p:ext uri="{BB962C8B-B14F-4D97-AF65-F5344CB8AC3E}">
        <p14:creationId xmlns:p14="http://schemas.microsoft.com/office/powerpoint/2010/main" val="3534749071"/>
      </p:ext>
    </p:extLst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895B62-57F6-4C97-A0C6-674884E0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组员分工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D0208BD-3112-4A5F-ACA1-AD2FB9B1F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07F5AA-9718-4ACE-8A68-DA20387CF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18</a:t>
            </a:fld>
            <a:endParaRPr lang="en-US" dirty="0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C1BFE54E-7328-48A5-8CD8-7301CFB7BCD8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716584590"/>
              </p:ext>
            </p:extLst>
          </p:nvPr>
        </p:nvGraphicFramePr>
        <p:xfrm>
          <a:off x="1806492" y="2737710"/>
          <a:ext cx="8579016" cy="21554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289508">
                  <a:extLst>
                    <a:ext uri="{9D8B030D-6E8A-4147-A177-3AD203B41FA5}">
                      <a16:colId xmlns:a16="http://schemas.microsoft.com/office/drawing/2014/main" val="638565830"/>
                    </a:ext>
                  </a:extLst>
                </a:gridCol>
                <a:gridCol w="4289508">
                  <a:extLst>
                    <a:ext uri="{9D8B030D-6E8A-4147-A177-3AD203B41FA5}">
                      <a16:colId xmlns:a16="http://schemas.microsoft.com/office/drawing/2014/main" val="2021054265"/>
                    </a:ext>
                  </a:extLst>
                </a:gridCol>
              </a:tblGrid>
              <a:tr h="5019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姓名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工作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4684761"/>
                  </a:ext>
                </a:extLst>
              </a:tr>
              <a:tr h="42068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李瑞堃 </a:t>
                      </a:r>
                      <a:r>
                        <a:rPr lang="en-US" sz="1800" kern="100" dirty="0">
                          <a:effectLst/>
                        </a:rPr>
                        <a:t>#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框架搭建、模块填写、训练代码、可视化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91354633"/>
                  </a:ext>
                </a:extLst>
              </a:tr>
              <a:tr h="38971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</a:rPr>
                        <a:t>董浣羽 </a:t>
                      </a:r>
                      <a:r>
                        <a:rPr lang="en-US" sz="1800" kern="100" dirty="0">
                          <a:effectLst/>
                        </a:rPr>
                        <a:t>#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动态计算图、</a:t>
                      </a:r>
                      <a:r>
                        <a:rPr lang="zh-CN" altLang="en-US" sz="1800" kern="100" dirty="0">
                          <a:effectLst/>
                        </a:rPr>
                        <a:t>模块填写、参数调优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86089582"/>
                  </a:ext>
                </a:extLst>
              </a:tr>
              <a:tr h="3978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胡玉洁 </a:t>
                      </a:r>
                      <a:r>
                        <a:rPr lang="en-US" sz="1800" kern="100" dirty="0">
                          <a:effectLst/>
                        </a:rPr>
                        <a:t>##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语言学习、数据集处理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19386498"/>
                  </a:ext>
                </a:extLst>
              </a:tr>
              <a:tr h="44538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李可 </a:t>
                      </a:r>
                      <a:r>
                        <a:rPr lang="en-US" sz="1800" kern="100" dirty="0">
                          <a:effectLst/>
                        </a:rPr>
                        <a:t>##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00" dirty="0"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语言学习、训练结构分析</a:t>
                      </a:r>
                      <a:endParaRPr lang="zh-CN" altLang="zh-CN" sz="1800" kern="100" dirty="0">
                        <a:effectLst/>
                        <a:latin typeface="Times New Roman" panose="02020603050405020304" pitchFamily="18" charset="0"/>
                        <a:ea typeface="+mn-ea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66221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2691988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6B51A4-4C7F-499D-A868-FEF690916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32D748C-F22E-41B4-9C69-CD94AF0C0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9BC8FB2-BE31-465C-89FF-C46CF187E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10BFAA3D-2692-48EE-B096-E63DE686C16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实验内容</a:t>
            </a:r>
            <a:endParaRPr lang="en-US" altLang="zh-CN" dirty="0"/>
          </a:p>
          <a:p>
            <a:r>
              <a:rPr lang="zh-CN" altLang="en-US" dirty="0"/>
              <a:t>框架介绍</a:t>
            </a:r>
            <a:endParaRPr lang="en-US" altLang="zh-CN" dirty="0"/>
          </a:p>
          <a:p>
            <a:r>
              <a:rPr lang="zh-CN" altLang="en-US" dirty="0"/>
              <a:t>模型细节</a:t>
            </a:r>
            <a:endParaRPr lang="en-US" altLang="zh-CN" dirty="0"/>
          </a:p>
          <a:p>
            <a:r>
              <a:rPr lang="zh-CN" altLang="en-US" dirty="0"/>
              <a:t>训练</a:t>
            </a:r>
            <a:r>
              <a:rPr lang="en-US" altLang="zh-CN" dirty="0"/>
              <a:t>&amp;</a:t>
            </a:r>
            <a:r>
              <a:rPr lang="zh-CN" altLang="en-US" dirty="0"/>
              <a:t>参数讨论</a:t>
            </a:r>
            <a:endParaRPr lang="en-US" altLang="zh-CN" dirty="0"/>
          </a:p>
          <a:p>
            <a:r>
              <a:rPr lang="zh-CN" altLang="en-US" dirty="0"/>
              <a:t>实验结果</a:t>
            </a:r>
            <a:endParaRPr lang="en-US" altLang="zh-CN" dirty="0"/>
          </a:p>
          <a:p>
            <a:r>
              <a:rPr lang="zh-CN" altLang="en-US" dirty="0"/>
              <a:t>组员分工</a:t>
            </a: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737E6D8-C921-4329-B7C4-2852E54370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1950" y="1676207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819729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一、实验内容</a:t>
            </a:r>
          </a:p>
        </p:txBody>
      </p:sp>
    </p:spTree>
    <p:extLst>
      <p:ext uri="{BB962C8B-B14F-4D97-AF65-F5344CB8AC3E}">
        <p14:creationId xmlns:p14="http://schemas.microsoft.com/office/powerpoint/2010/main" val="4202557153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A40130-A316-443F-8222-48A5FFB32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实验内容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AC5C054-5AF0-456B-9C06-2F7B57C0D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F28F7D-7257-49D7-B2D7-CA91F9826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3167C01-D1E9-4B1E-8E6D-B8E633477EF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搭建简易的深度学习框架</a:t>
            </a:r>
            <a:endParaRPr lang="en-US" altLang="zh-CN" sz="18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实现 </a:t>
            </a:r>
            <a:r>
              <a:rPr lang="en-US" altLang="zh-CN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half_moon </a:t>
            </a:r>
            <a:r>
              <a:rPr lang="zh-CN" altLang="en-US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数据集二分类</a:t>
            </a:r>
            <a:endParaRPr lang="en-US" altLang="zh-CN" sz="18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实现 </a:t>
            </a:r>
            <a:r>
              <a:rPr lang="en-US" altLang="zh-CN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mnist</a:t>
            </a:r>
            <a:r>
              <a:rPr lang="en-US" altLang="zh-CN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数据集多分类</a:t>
            </a:r>
            <a:endParaRPr lang="en-US" altLang="zh-CN" sz="18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8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E4076ED-3DC8-4999-A0BA-A33131841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722" y="2819207"/>
            <a:ext cx="4518742" cy="3429000"/>
          </a:xfrm>
          <a:prstGeom prst="rect">
            <a:avLst/>
          </a:prstGeom>
        </p:spPr>
      </p:pic>
      <p:pic>
        <p:nvPicPr>
          <p:cNvPr id="1026" name="Picture 2" descr="0-9">
            <a:extLst>
              <a:ext uri="{FF2B5EF4-FFF2-40B4-BE49-F238E27FC236}">
                <a16:creationId xmlns:a16="http://schemas.microsoft.com/office/drawing/2014/main" id="{BCDCDE65-F507-4D37-A581-CDDCA661B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523" y="2891330"/>
            <a:ext cx="4942541" cy="326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5235877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二、框架介绍</a:t>
            </a:r>
          </a:p>
        </p:txBody>
      </p:sp>
    </p:spTree>
    <p:extLst>
      <p:ext uri="{BB962C8B-B14F-4D97-AF65-F5344CB8AC3E}">
        <p14:creationId xmlns:p14="http://schemas.microsoft.com/office/powerpoint/2010/main" val="2342398705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E29A8-9CF5-4891-BD11-12242CA55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框架介绍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138F549-3621-460B-90AC-027F0CC5A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F438A2-1C49-47BC-96EA-622D7384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BC6E9F4-2820-478A-82AB-27743D3CC97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 err="1"/>
              <a:t>My_Torch</a:t>
            </a:r>
            <a:r>
              <a:rPr lang="zh-CN" altLang="en-US" dirty="0"/>
              <a:t>框架目录</a:t>
            </a:r>
            <a:endParaRPr lang="en-US" altLang="zh-CN" dirty="0"/>
          </a:p>
          <a:p>
            <a:pPr lvl="1"/>
            <a:r>
              <a:rPr lang="en-US" altLang="zh-CN" dirty="0"/>
              <a:t>Modules</a:t>
            </a:r>
          </a:p>
          <a:p>
            <a:pPr lvl="1"/>
            <a:r>
              <a:rPr lang="en-US" altLang="zh-CN" dirty="0"/>
              <a:t>Functional</a:t>
            </a:r>
          </a:p>
          <a:p>
            <a:pPr lvl="1"/>
            <a:r>
              <a:rPr lang="en-US" altLang="zh-CN" dirty="0"/>
              <a:t>Loss Function</a:t>
            </a:r>
          </a:p>
          <a:p>
            <a:pPr lvl="1"/>
            <a:r>
              <a:rPr lang="en-US" altLang="zh-CN" dirty="0"/>
              <a:t>Optim</a:t>
            </a:r>
          </a:p>
          <a:p>
            <a:pPr lvl="1"/>
            <a:r>
              <a:rPr lang="en-US" altLang="zh-CN" dirty="0"/>
              <a:t>My_tensor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DCEB68A-906C-402F-8CA6-D1C33EF06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795" y="1763462"/>
            <a:ext cx="3649332" cy="333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24656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E29A8-9CF5-4891-BD11-12242CA55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框架介绍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138F549-3621-460B-90AC-027F0CC5A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F438A2-1C49-47BC-96EA-622D7384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BC6E9F4-2820-478A-82AB-27743D3CC97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框架细节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autograd——&gt;OrderedDict() in __call__()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Loss_fn——&gt;MSELoss</a:t>
            </a:r>
            <a:r>
              <a:rPr lang="zh-CN" altLang="en-US" dirty="0"/>
              <a:t>、</a:t>
            </a:r>
            <a:r>
              <a:rPr lang="en-US" altLang="zh-CN" dirty="0"/>
              <a:t>CrossEntropyLoss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Optim——&gt;SGD</a:t>
            </a:r>
            <a:r>
              <a:rPr lang="zh-CN" altLang="en-US" dirty="0"/>
              <a:t>、</a:t>
            </a:r>
            <a:r>
              <a:rPr lang="en-US" altLang="zh-CN" dirty="0"/>
              <a:t>AdaGrad</a:t>
            </a:r>
            <a:r>
              <a:rPr lang="zh-CN" altLang="en-US" dirty="0"/>
              <a:t>、</a:t>
            </a:r>
            <a:r>
              <a:rPr lang="en-US" altLang="zh-CN" dirty="0"/>
              <a:t>RMSProp</a:t>
            </a:r>
            <a:r>
              <a:rPr lang="zh-CN" altLang="en-US" dirty="0"/>
              <a:t>、</a:t>
            </a:r>
            <a:r>
              <a:rPr lang="en-US" altLang="zh-CN" dirty="0"/>
              <a:t>Adam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Functional——&gt;ReLU</a:t>
            </a:r>
            <a:r>
              <a:rPr lang="zh-CN" altLang="en-US" dirty="0"/>
              <a:t>、</a:t>
            </a:r>
            <a:r>
              <a:rPr lang="en-US" altLang="zh-CN" dirty="0"/>
              <a:t>Sigmoid</a:t>
            </a:r>
            <a:r>
              <a:rPr lang="zh-CN" altLang="en-US" dirty="0"/>
              <a:t>、</a:t>
            </a:r>
            <a:r>
              <a:rPr lang="en-US" altLang="zh-CN" dirty="0"/>
              <a:t>Softmax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modules——&gt;Linear</a:t>
            </a:r>
          </a:p>
        </p:txBody>
      </p:sp>
    </p:spTree>
    <p:extLst>
      <p:ext uri="{BB962C8B-B14F-4D97-AF65-F5344CB8AC3E}">
        <p14:creationId xmlns:p14="http://schemas.microsoft.com/office/powerpoint/2010/main" val="3818071806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812801" y="3044950"/>
            <a:ext cx="108712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微软雅黑" panose="020B0503020204020204" pitchFamily="34" charset="-122"/>
              </a:rPr>
              <a:t>三、框架应用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9AD30A6-3243-4EDE-A12B-CE3AC59BE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530" y="3004445"/>
            <a:ext cx="3850329" cy="206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36547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98FD26-E6CB-4311-9DE8-6ED700085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应用细节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EA3703A-6160-4995-AF9D-E177390B1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Huazhong University of Science and Technology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2049F4-C16E-42BD-9C93-0238DC6CA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CCAEEAAC-C118-45AB-96AF-B69931CFBF8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5" name="内容占位符 4">
            <a:extLst>
              <a:ext uri="{FF2B5EF4-FFF2-40B4-BE49-F238E27FC236}">
                <a16:creationId xmlns:a16="http://schemas.microsoft.com/office/drawing/2014/main" id="{2665B84B-320F-441F-910C-56181D3F038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</p:spPr>
        <p:txBody>
          <a:bodyPr/>
          <a:lstStyle/>
          <a:p>
            <a:r>
              <a:rPr lang="zh-CN" altLang="en-US" dirty="0"/>
              <a:t>数据处理</a:t>
            </a:r>
            <a:endParaRPr lang="en-US" altLang="zh-CN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8EEC483-AF37-4C2B-A97E-59B28B8CC4F9}"/>
              </a:ext>
            </a:extLst>
          </p:cNvPr>
          <p:cNvSpPr txBox="1"/>
          <p:nvPr/>
        </p:nvSpPr>
        <p:spPr>
          <a:xfrm>
            <a:off x="8195677" y="2161635"/>
            <a:ext cx="881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mnist</a:t>
            </a:r>
            <a:endParaRPr lang="zh-CN" altLang="en-US" sz="24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E413851-3827-4E98-93F3-E8DFC92A10DE}"/>
              </a:ext>
            </a:extLst>
          </p:cNvPr>
          <p:cNvSpPr txBox="1"/>
          <p:nvPr/>
        </p:nvSpPr>
        <p:spPr>
          <a:xfrm>
            <a:off x="2415329" y="2181521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/>
              <a:t>half_moon</a:t>
            </a:r>
            <a:endParaRPr lang="zh-CN" altLang="en-US" sz="2400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BB4A1BB6-064B-485C-9D84-9954856BE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465" y="2717312"/>
            <a:ext cx="5415105" cy="613748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EFE7EC55-198D-4802-9C0D-039C3DCD3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402" y="3331060"/>
            <a:ext cx="4804688" cy="324878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BE0D9B87-A8F2-4F82-B644-3E1485779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1335" y="2718605"/>
            <a:ext cx="6103128" cy="211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533007"/>
      </p:ext>
    </p:extLst>
  </p:cSld>
  <p:clrMapOvr>
    <a:masterClrMapping/>
  </p:clrMapOvr>
  <p:transition spd="slow">
    <p:cut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udent presentation">
  <a:themeElements>
    <a:clrScheme name="蓝色暖调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t1</Template>
  <TotalTime>7575</TotalTime>
  <Words>442</Words>
  <Application>Microsoft Office PowerPoint</Application>
  <PresentationFormat>宽屏</PresentationFormat>
  <Paragraphs>131</Paragraphs>
  <Slides>18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Arial</vt:lpstr>
      <vt:lpstr>Calibri</vt:lpstr>
      <vt:lpstr>Times New Roman</vt:lpstr>
      <vt:lpstr>Wingdings</vt:lpstr>
      <vt:lpstr>Wingdings 2</vt:lpstr>
      <vt:lpstr>Student presentation</vt:lpstr>
      <vt:lpstr>MyTorch——Half_Moon &amp; MNIST</vt:lpstr>
      <vt:lpstr>目录</vt:lpstr>
      <vt:lpstr>PowerPoint 演示文稿</vt:lpstr>
      <vt:lpstr>实验内容</vt:lpstr>
      <vt:lpstr>PowerPoint 演示文稿</vt:lpstr>
      <vt:lpstr>框架介绍</vt:lpstr>
      <vt:lpstr>框架介绍</vt:lpstr>
      <vt:lpstr>PowerPoint 演示文稿</vt:lpstr>
      <vt:lpstr>应用细节</vt:lpstr>
      <vt:lpstr>应用细节</vt:lpstr>
      <vt:lpstr>PowerPoint 演示文稿</vt:lpstr>
      <vt:lpstr>结果分析</vt:lpstr>
      <vt:lpstr>结果分析</vt:lpstr>
      <vt:lpstr>PowerPoint 演示文稿</vt:lpstr>
      <vt:lpstr>讨论&amp;思考</vt:lpstr>
      <vt:lpstr>讨论&amp;思考</vt:lpstr>
      <vt:lpstr>PowerPoint 演示文稿</vt:lpstr>
      <vt:lpstr>组员分工</vt:lpstr>
    </vt:vector>
  </TitlesOfParts>
  <Company>hust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My Research Object Detection</dc:title>
  <dc:creator>xwang</dc:creator>
  <cp:lastModifiedBy>李 瑞堃</cp:lastModifiedBy>
  <cp:revision>889</cp:revision>
  <cp:lastPrinted>2012-09-24T11:16:50Z</cp:lastPrinted>
  <dcterms:created xsi:type="dcterms:W3CDTF">2012-07-09T16:05:41Z</dcterms:created>
  <dcterms:modified xsi:type="dcterms:W3CDTF">2022-04-06T06:26:00Z</dcterms:modified>
</cp:coreProperties>
</file>

<file path=docProps/thumbnail.jpeg>
</file>